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</p:sldMasterIdLst>
  <p:notesMasterIdLst>
    <p:notesMasterId r:id="rId13"/>
  </p:notesMasterIdLst>
  <p:sldIdLst>
    <p:sldId id="258" r:id="rId3"/>
    <p:sldId id="259" r:id="rId4"/>
    <p:sldId id="266" r:id="rId5"/>
    <p:sldId id="271" r:id="rId6"/>
    <p:sldId id="273" r:id="rId7"/>
    <p:sldId id="274" r:id="rId8"/>
    <p:sldId id="272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5DF44-3A43-4C19-BB4E-80390B8A4464}" type="doc">
      <dgm:prSet loTypeId="urn:microsoft.com/office/officeart/2005/8/layout/process4" loCatId="process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9935F2-D017-4EE7-9267-BB7248681B83}">
      <dgm:prSet/>
      <dgm:spPr/>
      <dgm:t>
        <a:bodyPr/>
        <a:lstStyle/>
        <a:p>
          <a:r>
            <a:rPr lang="en-US" dirty="0"/>
            <a:t>We defined Netflix and looked at some interesting stats about it in an overview.</a:t>
          </a:r>
        </a:p>
      </dgm:t>
    </dgm:pt>
    <dgm:pt modelId="{673C15CD-6EBF-4178-B471-393926A9AEFF}" type="parTrans" cxnId="{D77063A1-D22D-4C70-8703-BFDC7BDBB103}">
      <dgm:prSet/>
      <dgm:spPr/>
      <dgm:t>
        <a:bodyPr/>
        <a:lstStyle/>
        <a:p>
          <a:endParaRPr lang="en-US"/>
        </a:p>
      </dgm:t>
    </dgm:pt>
    <dgm:pt modelId="{6D1D5598-C703-49F5-9C92-858451CCD681}" type="sibTrans" cxnId="{D77063A1-D22D-4C70-8703-BFDC7BDBB103}">
      <dgm:prSet/>
      <dgm:spPr/>
      <dgm:t>
        <a:bodyPr/>
        <a:lstStyle/>
        <a:p>
          <a:endParaRPr lang="en-US"/>
        </a:p>
      </dgm:t>
    </dgm:pt>
    <dgm:pt modelId="{4562C668-7196-473D-964C-E4C4D4E17633}">
      <dgm:prSet/>
      <dgm:spPr/>
      <dgm:t>
        <a:bodyPr/>
        <a:lstStyle/>
        <a:p>
          <a:r>
            <a:rPr lang="en-US"/>
            <a:t>We tried various queries to analyze how Netflix processes them.</a:t>
          </a:r>
        </a:p>
      </dgm:t>
    </dgm:pt>
    <dgm:pt modelId="{7E9BC7B5-E624-4764-9644-FCA4156DABB2}" type="parTrans" cxnId="{FE99B3A0-8CA6-444B-936A-9593EECED1DE}">
      <dgm:prSet/>
      <dgm:spPr/>
      <dgm:t>
        <a:bodyPr/>
        <a:lstStyle/>
        <a:p>
          <a:endParaRPr lang="en-US"/>
        </a:p>
      </dgm:t>
    </dgm:pt>
    <dgm:pt modelId="{F8F4588E-276A-433B-AE4E-73E348104FFA}" type="sibTrans" cxnId="{FE99B3A0-8CA6-444B-936A-9593EECED1DE}">
      <dgm:prSet/>
      <dgm:spPr/>
      <dgm:t>
        <a:bodyPr/>
        <a:lstStyle/>
        <a:p>
          <a:endParaRPr lang="en-US"/>
        </a:p>
      </dgm:t>
    </dgm:pt>
    <dgm:pt modelId="{326163B7-DF70-42AB-9A49-B38490723434}">
      <dgm:prSet/>
      <dgm:spPr/>
      <dgm:t>
        <a:bodyPr/>
        <a:lstStyle/>
        <a:p>
          <a:r>
            <a:rPr lang="en-US"/>
            <a:t>We talked about search results and their relevance in ranking.</a:t>
          </a:r>
        </a:p>
      </dgm:t>
    </dgm:pt>
    <dgm:pt modelId="{B6B1DA11-4B1F-4F54-B036-93EB848D4E91}" type="parTrans" cxnId="{341B438F-6FD2-428E-9249-5036E66F71CB}">
      <dgm:prSet/>
      <dgm:spPr/>
      <dgm:t>
        <a:bodyPr/>
        <a:lstStyle/>
        <a:p>
          <a:endParaRPr lang="en-US"/>
        </a:p>
      </dgm:t>
    </dgm:pt>
    <dgm:pt modelId="{E774F39C-BD74-4BA6-B52F-FA85DB6B7BBD}" type="sibTrans" cxnId="{341B438F-6FD2-428E-9249-5036E66F71CB}">
      <dgm:prSet/>
      <dgm:spPr/>
      <dgm:t>
        <a:bodyPr/>
        <a:lstStyle/>
        <a:p>
          <a:endParaRPr lang="en-US"/>
        </a:p>
      </dgm:t>
    </dgm:pt>
    <dgm:pt modelId="{9030A027-DE57-4F04-963C-89AE0759D7C9}">
      <dgm:prSet/>
      <dgm:spPr/>
      <dgm:t>
        <a:bodyPr/>
        <a:lstStyle/>
        <a:p>
          <a:r>
            <a:rPr lang="en-US"/>
            <a:t>We analyzed how Netflix keeps track of data for each user.</a:t>
          </a:r>
        </a:p>
      </dgm:t>
    </dgm:pt>
    <dgm:pt modelId="{6B07A842-C088-41B9-A1ED-D154FAF66074}" type="parTrans" cxnId="{2AD815BC-8FC5-4EA9-AA86-B233877A2B55}">
      <dgm:prSet/>
      <dgm:spPr/>
      <dgm:t>
        <a:bodyPr/>
        <a:lstStyle/>
        <a:p>
          <a:endParaRPr lang="en-US"/>
        </a:p>
      </dgm:t>
    </dgm:pt>
    <dgm:pt modelId="{F4F9F022-7FD8-41BE-8655-9F1ADB3DEF3D}" type="sibTrans" cxnId="{2AD815BC-8FC5-4EA9-AA86-B233877A2B55}">
      <dgm:prSet/>
      <dgm:spPr/>
      <dgm:t>
        <a:bodyPr/>
        <a:lstStyle/>
        <a:p>
          <a:endParaRPr lang="en-US"/>
        </a:p>
      </dgm:t>
    </dgm:pt>
    <dgm:pt modelId="{EA97A16E-6320-2C44-8F9D-0BEE15D9A07A}" type="pres">
      <dgm:prSet presAssocID="{4EB5DF44-3A43-4C19-BB4E-80390B8A4464}" presName="Name0" presStyleCnt="0">
        <dgm:presLayoutVars>
          <dgm:dir/>
          <dgm:animLvl val="lvl"/>
          <dgm:resizeHandles val="exact"/>
        </dgm:presLayoutVars>
      </dgm:prSet>
      <dgm:spPr/>
    </dgm:pt>
    <dgm:pt modelId="{2BCF2C9E-5542-8449-BA38-8424D8389940}" type="pres">
      <dgm:prSet presAssocID="{9030A027-DE57-4F04-963C-89AE0759D7C9}" presName="boxAndChildren" presStyleCnt="0"/>
      <dgm:spPr/>
    </dgm:pt>
    <dgm:pt modelId="{15F94D67-0502-C14C-BD3D-8664D2C52B6B}" type="pres">
      <dgm:prSet presAssocID="{9030A027-DE57-4F04-963C-89AE0759D7C9}" presName="parentTextBox" presStyleLbl="node1" presStyleIdx="0" presStyleCnt="4"/>
      <dgm:spPr/>
    </dgm:pt>
    <dgm:pt modelId="{9D990273-4837-BF4A-AEB4-E800B94B364C}" type="pres">
      <dgm:prSet presAssocID="{E774F39C-BD74-4BA6-B52F-FA85DB6B7BBD}" presName="sp" presStyleCnt="0"/>
      <dgm:spPr/>
    </dgm:pt>
    <dgm:pt modelId="{5ABD5A26-8143-684A-866C-E9C4AA9D62BD}" type="pres">
      <dgm:prSet presAssocID="{326163B7-DF70-42AB-9A49-B38490723434}" presName="arrowAndChildren" presStyleCnt="0"/>
      <dgm:spPr/>
    </dgm:pt>
    <dgm:pt modelId="{E6054FE6-CB2B-5D47-A4ED-5F9D888F860E}" type="pres">
      <dgm:prSet presAssocID="{326163B7-DF70-42AB-9A49-B38490723434}" presName="parentTextArrow" presStyleLbl="node1" presStyleIdx="1" presStyleCnt="4"/>
      <dgm:spPr/>
    </dgm:pt>
    <dgm:pt modelId="{0AAEDB1C-37D8-8B41-A00D-5C532EC09222}" type="pres">
      <dgm:prSet presAssocID="{F8F4588E-276A-433B-AE4E-73E348104FFA}" presName="sp" presStyleCnt="0"/>
      <dgm:spPr/>
    </dgm:pt>
    <dgm:pt modelId="{7C9A5E46-F432-2640-AAEB-677A55791A9F}" type="pres">
      <dgm:prSet presAssocID="{4562C668-7196-473D-964C-E4C4D4E17633}" presName="arrowAndChildren" presStyleCnt="0"/>
      <dgm:spPr/>
    </dgm:pt>
    <dgm:pt modelId="{197E7864-BD3E-5E4D-8180-70F037D4A5C0}" type="pres">
      <dgm:prSet presAssocID="{4562C668-7196-473D-964C-E4C4D4E17633}" presName="parentTextArrow" presStyleLbl="node1" presStyleIdx="2" presStyleCnt="4"/>
      <dgm:spPr/>
    </dgm:pt>
    <dgm:pt modelId="{0FE9A2EC-B629-9E40-B673-F95F668F12D7}" type="pres">
      <dgm:prSet presAssocID="{6D1D5598-C703-49F5-9C92-858451CCD681}" presName="sp" presStyleCnt="0"/>
      <dgm:spPr/>
    </dgm:pt>
    <dgm:pt modelId="{AAE5D36D-1A4C-174C-B807-D2E5D4B22556}" type="pres">
      <dgm:prSet presAssocID="{CF9935F2-D017-4EE7-9267-BB7248681B83}" presName="arrowAndChildren" presStyleCnt="0"/>
      <dgm:spPr/>
    </dgm:pt>
    <dgm:pt modelId="{9CEC967A-9E1B-514C-8B3D-4D838B3872A4}" type="pres">
      <dgm:prSet presAssocID="{CF9935F2-D017-4EE7-9267-BB7248681B83}" presName="parentTextArrow" presStyleLbl="node1" presStyleIdx="3" presStyleCnt="4"/>
      <dgm:spPr/>
    </dgm:pt>
  </dgm:ptLst>
  <dgm:cxnLst>
    <dgm:cxn modelId="{9E5B1F0B-6B33-2243-BAC2-9C01F8BFC9E8}" type="presOf" srcId="{4562C668-7196-473D-964C-E4C4D4E17633}" destId="{197E7864-BD3E-5E4D-8180-70F037D4A5C0}" srcOrd="0" destOrd="0" presId="urn:microsoft.com/office/officeart/2005/8/layout/process4"/>
    <dgm:cxn modelId="{341B438F-6FD2-428E-9249-5036E66F71CB}" srcId="{4EB5DF44-3A43-4C19-BB4E-80390B8A4464}" destId="{326163B7-DF70-42AB-9A49-B38490723434}" srcOrd="2" destOrd="0" parTransId="{B6B1DA11-4B1F-4F54-B036-93EB848D4E91}" sibTransId="{E774F39C-BD74-4BA6-B52F-FA85DB6B7BBD}"/>
    <dgm:cxn modelId="{FE99B3A0-8CA6-444B-936A-9593EECED1DE}" srcId="{4EB5DF44-3A43-4C19-BB4E-80390B8A4464}" destId="{4562C668-7196-473D-964C-E4C4D4E17633}" srcOrd="1" destOrd="0" parTransId="{7E9BC7B5-E624-4764-9644-FCA4156DABB2}" sibTransId="{F8F4588E-276A-433B-AE4E-73E348104FFA}"/>
    <dgm:cxn modelId="{D77063A1-D22D-4C70-8703-BFDC7BDBB103}" srcId="{4EB5DF44-3A43-4C19-BB4E-80390B8A4464}" destId="{CF9935F2-D017-4EE7-9267-BB7248681B83}" srcOrd="0" destOrd="0" parTransId="{673C15CD-6EBF-4178-B471-393926A9AEFF}" sibTransId="{6D1D5598-C703-49F5-9C92-858451CCD681}"/>
    <dgm:cxn modelId="{B7B7F7AC-3A4B-A14C-A6D0-52E62D7331B8}" type="presOf" srcId="{326163B7-DF70-42AB-9A49-B38490723434}" destId="{E6054FE6-CB2B-5D47-A4ED-5F9D888F860E}" srcOrd="0" destOrd="0" presId="urn:microsoft.com/office/officeart/2005/8/layout/process4"/>
    <dgm:cxn modelId="{2AD815BC-8FC5-4EA9-AA86-B233877A2B55}" srcId="{4EB5DF44-3A43-4C19-BB4E-80390B8A4464}" destId="{9030A027-DE57-4F04-963C-89AE0759D7C9}" srcOrd="3" destOrd="0" parTransId="{6B07A842-C088-41B9-A1ED-D154FAF66074}" sibTransId="{F4F9F022-7FD8-41BE-8655-9F1ADB3DEF3D}"/>
    <dgm:cxn modelId="{B23780BD-D869-834D-A98E-045E314EE468}" type="presOf" srcId="{CF9935F2-D017-4EE7-9267-BB7248681B83}" destId="{9CEC967A-9E1B-514C-8B3D-4D838B3872A4}" srcOrd="0" destOrd="0" presId="urn:microsoft.com/office/officeart/2005/8/layout/process4"/>
    <dgm:cxn modelId="{B832ECD9-4997-0048-853E-C0F82A8DB247}" type="presOf" srcId="{9030A027-DE57-4F04-963C-89AE0759D7C9}" destId="{15F94D67-0502-C14C-BD3D-8664D2C52B6B}" srcOrd="0" destOrd="0" presId="urn:microsoft.com/office/officeart/2005/8/layout/process4"/>
    <dgm:cxn modelId="{21E1B3F8-FA3D-9247-90B3-82BD8FE9F8C7}" type="presOf" srcId="{4EB5DF44-3A43-4C19-BB4E-80390B8A4464}" destId="{EA97A16E-6320-2C44-8F9D-0BEE15D9A07A}" srcOrd="0" destOrd="0" presId="urn:microsoft.com/office/officeart/2005/8/layout/process4"/>
    <dgm:cxn modelId="{A5B77E41-20ED-FF44-A70B-FC58D1C148E7}" type="presParOf" srcId="{EA97A16E-6320-2C44-8F9D-0BEE15D9A07A}" destId="{2BCF2C9E-5542-8449-BA38-8424D8389940}" srcOrd="0" destOrd="0" presId="urn:microsoft.com/office/officeart/2005/8/layout/process4"/>
    <dgm:cxn modelId="{99B152E5-C7A8-9643-AF0C-0B142D639473}" type="presParOf" srcId="{2BCF2C9E-5542-8449-BA38-8424D8389940}" destId="{15F94D67-0502-C14C-BD3D-8664D2C52B6B}" srcOrd="0" destOrd="0" presId="urn:microsoft.com/office/officeart/2005/8/layout/process4"/>
    <dgm:cxn modelId="{A16FFFD0-D1DF-0C41-A659-B0F525AF5E3F}" type="presParOf" srcId="{EA97A16E-6320-2C44-8F9D-0BEE15D9A07A}" destId="{9D990273-4837-BF4A-AEB4-E800B94B364C}" srcOrd="1" destOrd="0" presId="urn:microsoft.com/office/officeart/2005/8/layout/process4"/>
    <dgm:cxn modelId="{4A9603C2-3D1D-9448-A1E2-A93E1AA1E8A8}" type="presParOf" srcId="{EA97A16E-6320-2C44-8F9D-0BEE15D9A07A}" destId="{5ABD5A26-8143-684A-866C-E9C4AA9D62BD}" srcOrd="2" destOrd="0" presId="urn:microsoft.com/office/officeart/2005/8/layout/process4"/>
    <dgm:cxn modelId="{5E3F2E84-7FF4-9C41-AFB5-9C4DA9B102A8}" type="presParOf" srcId="{5ABD5A26-8143-684A-866C-E9C4AA9D62BD}" destId="{E6054FE6-CB2B-5D47-A4ED-5F9D888F860E}" srcOrd="0" destOrd="0" presId="urn:microsoft.com/office/officeart/2005/8/layout/process4"/>
    <dgm:cxn modelId="{75ADEE30-4ACF-1A47-BA66-B5D09F1A7B96}" type="presParOf" srcId="{EA97A16E-6320-2C44-8F9D-0BEE15D9A07A}" destId="{0AAEDB1C-37D8-8B41-A00D-5C532EC09222}" srcOrd="3" destOrd="0" presId="urn:microsoft.com/office/officeart/2005/8/layout/process4"/>
    <dgm:cxn modelId="{3772C2F3-85F8-D640-B5E3-FF46B5D3C594}" type="presParOf" srcId="{EA97A16E-6320-2C44-8F9D-0BEE15D9A07A}" destId="{7C9A5E46-F432-2640-AAEB-677A55791A9F}" srcOrd="4" destOrd="0" presId="urn:microsoft.com/office/officeart/2005/8/layout/process4"/>
    <dgm:cxn modelId="{0406E34F-8925-6342-A0A0-3186A3B87C0E}" type="presParOf" srcId="{7C9A5E46-F432-2640-AAEB-677A55791A9F}" destId="{197E7864-BD3E-5E4D-8180-70F037D4A5C0}" srcOrd="0" destOrd="0" presId="urn:microsoft.com/office/officeart/2005/8/layout/process4"/>
    <dgm:cxn modelId="{ED45A7AB-9639-2F43-95F1-6EEB492AA07A}" type="presParOf" srcId="{EA97A16E-6320-2C44-8F9D-0BEE15D9A07A}" destId="{0FE9A2EC-B629-9E40-B673-F95F668F12D7}" srcOrd="5" destOrd="0" presId="urn:microsoft.com/office/officeart/2005/8/layout/process4"/>
    <dgm:cxn modelId="{28ED3818-2BDC-6C4D-88B6-7AE255CC346A}" type="presParOf" srcId="{EA97A16E-6320-2C44-8F9D-0BEE15D9A07A}" destId="{AAE5D36D-1A4C-174C-B807-D2E5D4B22556}" srcOrd="6" destOrd="0" presId="urn:microsoft.com/office/officeart/2005/8/layout/process4"/>
    <dgm:cxn modelId="{CCDBAAB7-5F8D-1840-BF83-91915258D26F}" type="presParOf" srcId="{AAE5D36D-1A4C-174C-B807-D2E5D4B22556}" destId="{9CEC967A-9E1B-514C-8B3D-4D838B3872A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94D67-0502-C14C-BD3D-8664D2C52B6B}">
      <dsp:nvSpPr>
        <dsp:cNvPr id="0" name=""/>
        <dsp:cNvSpPr/>
      </dsp:nvSpPr>
      <dsp:spPr>
        <a:xfrm>
          <a:off x="0" y="4187534"/>
          <a:ext cx="6492875" cy="9161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analyzed how Netflix keeps track of data for each user.</a:t>
          </a:r>
        </a:p>
      </dsp:txBody>
      <dsp:txXfrm>
        <a:off x="0" y="4187534"/>
        <a:ext cx="6492875" cy="916130"/>
      </dsp:txXfrm>
    </dsp:sp>
    <dsp:sp modelId="{E6054FE6-CB2B-5D47-A4ED-5F9D888F860E}">
      <dsp:nvSpPr>
        <dsp:cNvPr id="0" name=""/>
        <dsp:cNvSpPr/>
      </dsp:nvSpPr>
      <dsp:spPr>
        <a:xfrm rot="10800000">
          <a:off x="0" y="2792268"/>
          <a:ext cx="6492875" cy="1409008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talked about search results and their relevance in ranking.</a:t>
          </a:r>
        </a:p>
      </dsp:txBody>
      <dsp:txXfrm rot="10800000">
        <a:off x="0" y="2792268"/>
        <a:ext cx="6492875" cy="915531"/>
      </dsp:txXfrm>
    </dsp:sp>
    <dsp:sp modelId="{197E7864-BD3E-5E4D-8180-70F037D4A5C0}">
      <dsp:nvSpPr>
        <dsp:cNvPr id="0" name=""/>
        <dsp:cNvSpPr/>
      </dsp:nvSpPr>
      <dsp:spPr>
        <a:xfrm rot="10800000">
          <a:off x="0" y="1397001"/>
          <a:ext cx="6492875" cy="1409008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tried various queries to analyze how Netflix processes them.</a:t>
          </a:r>
        </a:p>
      </dsp:txBody>
      <dsp:txXfrm rot="10800000">
        <a:off x="0" y="1397001"/>
        <a:ext cx="6492875" cy="915531"/>
      </dsp:txXfrm>
    </dsp:sp>
    <dsp:sp modelId="{9CEC967A-9E1B-514C-8B3D-4D838B3872A4}">
      <dsp:nvSpPr>
        <dsp:cNvPr id="0" name=""/>
        <dsp:cNvSpPr/>
      </dsp:nvSpPr>
      <dsp:spPr>
        <a:xfrm rot="10800000">
          <a:off x="0" y="1735"/>
          <a:ext cx="6492875" cy="1409008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 defined Netflix and looked at some interesting stats about it in an overview.</a:t>
          </a:r>
        </a:p>
      </dsp:txBody>
      <dsp:txXfrm rot="10800000">
        <a:off x="0" y="1735"/>
        <a:ext cx="6492875" cy="915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44B87-6F39-7347-B1EA-51CDC8CB8224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1889A-D9C4-6F4F-9DB7-D5DAED121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2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108-CC1A-1646-A655-1E14D3CF9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667EA-D618-2A4C-91BB-7DCA9017C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7B7-7B2A-D14D-8F42-8BDC534C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EC28-EC6D-DB4E-BFFB-8378716DDB7E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0DB5-5467-CC4E-98AC-1BFEF8C3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B060A-D818-7D4D-A281-B86E91CF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5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0082-687B-ED4C-8787-4D7B17A8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ED568-75C2-0740-94F1-22D759BB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301F-C25E-D649-B16A-24100C65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AF28-17A7-5C47-91C3-9406DBABD2BC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1F6F-D3A6-FC4D-8C64-BA4E83D5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4FF-4750-A045-A259-0664BC54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86FA4-473C-6B44-8F5A-13A5C8277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D63EC-2154-0644-B943-F8B72900F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A82B-D62E-014D-81E2-9BE5C7B5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48AF-AA56-7D4C-8C33-8D682F7FEA4E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5F603-975F-C448-A67A-28653F74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D13A-993C-C74B-831E-7ED78BD9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3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108-CC1A-1646-A655-1E14D3CF9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667EA-D618-2A4C-91BB-7DCA9017C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27B7-7B2A-D14D-8F42-8BDC534C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EC28-EC6D-DB4E-BFFB-8378716DDB7E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0DB5-5467-CC4E-98AC-1BFEF8C3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B060A-D818-7D4D-A281-B86E91CF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4093-F463-5A4A-A89A-294995B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FA61-500B-8042-AFAD-92D215D96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6B907-A0B7-2E4C-B24D-CB063183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40E1-0810-024C-BF05-EC10F1771AD0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2EEC9-E19E-F542-86F4-4047BA13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6C59C-64EC-7E47-A8A1-DC5DB7EC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553F-4202-A247-894D-6848CA47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2A572-2232-2B4E-A9A4-9909A5BBB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F8AF-75AF-4C4B-AE26-E1A64C84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8C03-475C-9046-BAB3-EE5385EF3765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01BC4-D6D4-FC49-B95D-BA579217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7F0C-6893-1048-AAEF-7F7C6005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82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78F0-CCCB-C44D-8D69-E6C21ACA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9589-2DE1-CD41-8BAF-DB7DC99F4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42BF-69B5-DF41-BBC2-755DC174D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B12F0-383F-854A-BE89-AAE1F691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9EC2-B07B-DF4E-B072-36BDEBFA9ACE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17E63-790F-884A-9561-E422CF98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D7CB-3802-8C4E-9DE6-02DC4938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7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F0B5-B452-C544-BFE6-7D47FAB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3A1C-BCB6-9940-A4BB-ACBA0F93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7420-FDA4-514F-9FE6-7161E8FC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6D65-716A-2A42-9E82-CC1141EC1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4B2A-37F0-134F-BE11-93D5F9D00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F1784-9CFC-3542-B87E-CB7D6BF5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F93BB-961B-F144-8143-54AC593F2D4F}" type="datetime1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94442-3095-B543-BF2E-0F36E248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7CB68-E02A-6F4E-86B3-B794CBEC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5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7D3D-03EF-D54B-9E8C-7829A5DF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C7C54-8FEB-8F47-A0EB-18DC9593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6FCD-B458-E74F-8F5C-6C228BA28B4B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4A4FC-9340-AB42-98BF-465FE306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01C0A-F0FB-3141-B523-3667328A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9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8B6F0-97B8-4F43-84D9-6E72E638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BE32-6533-7443-8650-AEFAB2D13973}" type="datetime1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93F-A183-8C4F-A71E-E50E1F24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31961-B8DF-D449-AA25-D4AD06BD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FE9D-8000-A64E-9F71-C165BC98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0B2C-2B5F-7346-880A-AEAB7242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FCA81-2F23-A646-B450-2125ACC37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7AF74-5019-1647-9B9E-D3FF6504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39161-998C-2B4C-9A4F-7AD82AB9D5A4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11AE-E74F-364B-A315-6537428C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9C115-C40B-BA43-B908-AD2A57FD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4093-F463-5A4A-A89A-294995B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FA61-500B-8042-AFAD-92D215D96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6B907-A0B7-2E4C-B24D-CB063183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40E1-0810-024C-BF05-EC10F1771AD0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2EEC9-E19E-F542-86F4-4047BA13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6C59C-64EC-7E47-A8A1-DC5DB7EC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F192-FECB-2A4B-B991-A034B1B2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0CC006-FF15-B04D-9BD7-FD7110040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22E90-43DA-904A-9757-0FA60E0A3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BDB20-127F-6E45-9E22-6A389A99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B1F9-F2CC-214E-BF15-10DB70121021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11B5A-18C3-6045-8293-5DF41FB6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F79-47A2-FA42-B45F-B909E359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0082-687B-ED4C-8787-4D7B17A8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ED568-75C2-0740-94F1-22D759BB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301F-C25E-D649-B16A-24100C65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AF28-17A7-5C47-91C3-9406DBABD2BC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1F6F-D3A6-FC4D-8C64-BA4E83D5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4FF-4750-A045-A259-0664BC54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84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86FA4-473C-6B44-8F5A-13A5C8277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D63EC-2154-0644-B943-F8B72900F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A82B-D62E-014D-81E2-9BE5C7B5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48AF-AA56-7D4C-8C33-8D682F7FEA4E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5F603-975F-C448-A67A-28653F74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D13A-993C-C74B-831E-7ED78BD9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6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553F-4202-A247-894D-6848CA47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2A572-2232-2B4E-A9A4-9909A5BBB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F8AF-75AF-4C4B-AE26-E1A64C84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18C03-475C-9046-BAB3-EE5385EF3765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01BC4-D6D4-FC49-B95D-BA579217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7F0C-6893-1048-AAEF-7F7C6005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4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78F0-CCCB-C44D-8D69-E6C21ACA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9589-2DE1-CD41-8BAF-DB7DC99F4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42BF-69B5-DF41-BBC2-755DC174D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B12F0-383F-854A-BE89-AAE1F691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9EC2-B07B-DF4E-B072-36BDEBFA9ACE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17E63-790F-884A-9561-E422CF98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D7CB-3802-8C4E-9DE6-02DC4938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7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F0B5-B452-C544-BFE6-7D47FABD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3A1C-BCB6-9940-A4BB-ACBA0F93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7420-FDA4-514F-9FE6-7161E8FC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26D65-716A-2A42-9E82-CC1141EC1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4B2A-37F0-134F-BE11-93D5F9D00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F1784-9CFC-3542-B87E-CB7D6BF5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F93BB-961B-F144-8143-54AC593F2D4F}" type="datetime1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94442-3095-B543-BF2E-0F36E248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7CB68-E02A-6F4E-86B3-B794CBEC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7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7D3D-03EF-D54B-9E8C-7829A5DF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C7C54-8FEB-8F47-A0EB-18DC9593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6FCD-B458-E74F-8F5C-6C228BA28B4B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4A4FC-9340-AB42-98BF-465FE306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01C0A-F0FB-3141-B523-3667328A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8B6F0-97B8-4F43-84D9-6E72E638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BE32-6533-7443-8650-AEFAB2D13973}" type="datetime1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B93F-A183-8C4F-A71E-E50E1F24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31961-B8DF-D449-AA25-D4AD06BD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0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FE9D-8000-A64E-9F71-C165BC98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0B2C-2B5F-7346-880A-AEAB7242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FCA81-2F23-A646-B450-2125ACC37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7AF74-5019-1647-9B9E-D3FF6504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39161-998C-2B4C-9A4F-7AD82AB9D5A4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411AE-E74F-364B-A315-6537428C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9C115-C40B-BA43-B908-AD2A57FD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1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F192-FECB-2A4B-B991-A034B1B2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0CC006-FF15-B04D-9BD7-FD7110040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22E90-43DA-904A-9757-0FA60E0A3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BDB20-127F-6E45-9E22-6A389A99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B1F9-F2CC-214E-BF15-10DB70121021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11B5A-18C3-6045-8293-5DF41FB6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6200 Fall 2018 Seattle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F79-47A2-FA42-B45F-B909E359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EEF8C-FA16-FF41-BBA1-99970CC7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E42C6-6092-0C41-873C-8EE737BBA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2E687-F079-5C42-8DF3-319598DA9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AA5A7-70D9-D142-895B-A2DFD8FF78E5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CE08A-D893-434B-8ABD-7547DCCA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3A62-E635-0749-B4DA-575A96F6B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1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EEF8C-FA16-FF41-BBA1-99970CC7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E42C6-6092-0C41-873C-8EE737BBA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2E687-F079-5C42-8DF3-319598DA9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AA5A7-70D9-D142-895B-A2DFD8FF78E5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CE08A-D893-434B-8ABD-7547DCCA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6200 Fall 2018 Seattle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3A62-E635-0749-B4DA-575A96F6B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76CD-4764-6542-99A7-B21C1753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643225"/>
            <a:ext cx="6801321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1" dirty="0"/>
              <a:t>CS6200 Information Retrieval </a:t>
            </a:r>
            <a:br>
              <a:rPr lang="en-US" sz="3200" b="1" dirty="0"/>
            </a:br>
            <a:r>
              <a:rPr lang="en-US" sz="3200" b="1" dirty="0"/>
              <a:t>Fall 2018</a:t>
            </a:r>
            <a:br>
              <a:rPr lang="en-US" sz="3200" b="1" dirty="0"/>
            </a:br>
            <a:r>
              <a:rPr lang="en-US" sz="1800" b="1" dirty="0"/>
              <a:t>Nov 19, 2018</a:t>
            </a:r>
            <a:r>
              <a:rPr lang="en-US" sz="3200" b="1" dirty="0"/>
              <a:t> </a:t>
            </a:r>
            <a:br>
              <a:rPr lang="en-US" sz="3200" dirty="0">
                <a:effectLst/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65" y="4448916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Information about the search engine: Netflix</a:t>
            </a:r>
          </a:p>
          <a:p>
            <a:pPr algn="l"/>
            <a:r>
              <a:rPr lang="en-US" dirty="0"/>
              <a:t>- Kinshuk Juneja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2367" y="6343285"/>
            <a:ext cx="443912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</a:rPr>
              <a:t>CS 6200 Fall 2018 Seattle</a:t>
            </a:r>
          </a:p>
        </p:txBody>
      </p:sp>
    </p:spTree>
    <p:extLst>
      <p:ext uri="{BB962C8B-B14F-4D97-AF65-F5344CB8AC3E}">
        <p14:creationId xmlns:p14="http://schemas.microsoft.com/office/powerpoint/2010/main" val="207374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D4A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2EEBA4-790A-394E-A14F-C696F8E8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93EC1-D9A9-0946-B571-052CA8D9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594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</p:spTree>
    <p:extLst>
      <p:ext uri="{BB962C8B-B14F-4D97-AF65-F5344CB8AC3E}">
        <p14:creationId xmlns:p14="http://schemas.microsoft.com/office/powerpoint/2010/main" val="259895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114300" algn="l"/>
            <a:r>
              <a:rPr lang="en-US" sz="2100" dirty="0"/>
              <a:t>Netflix is the world’s leading entertainment service that provides on-demand thousands of movies, tv shows and documentaries that subscribed users can watch anywhere and anytime on their website or app, all without commercials. </a:t>
            </a:r>
            <a:endParaRPr lang="en-US" sz="2100" b="1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Netflix subscribers:</a:t>
            </a:r>
            <a:r>
              <a:rPr lang="en-US" sz="2100" dirty="0">
                <a:solidFill>
                  <a:srgbClr val="000000"/>
                </a:solidFill>
              </a:rPr>
              <a:t> 130 million (Last updated 7/16/18)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Netflix daily searches:</a:t>
            </a:r>
            <a:r>
              <a:rPr lang="en-US" sz="2100" dirty="0">
                <a:solidFill>
                  <a:srgbClr val="000000"/>
                </a:solidFill>
              </a:rPr>
              <a:t> 3 million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Average amount of video users watches on Netflix per week: </a:t>
            </a:r>
            <a:r>
              <a:rPr lang="en-US" sz="2100" dirty="0">
                <a:solidFill>
                  <a:srgbClr val="000000"/>
                </a:solidFill>
              </a:rPr>
              <a:t>1 billion hours (Last updated 4/19/17).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Estimated amount of ads Netflix users avoid by watching it: </a:t>
            </a:r>
            <a:r>
              <a:rPr lang="en-US" sz="2100" dirty="0">
                <a:solidFill>
                  <a:srgbClr val="000000"/>
                </a:solidFill>
              </a:rPr>
              <a:t>160 hours of ads per year (Last updated 5/11/16).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Estimate number of people Netflix reaches:</a:t>
            </a:r>
            <a:r>
              <a:rPr lang="en-US" sz="2100" dirty="0">
                <a:solidFill>
                  <a:srgbClr val="000000"/>
                </a:solidFill>
              </a:rPr>
              <a:t> 300 million (Last updated 19/26/17).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Number of international Netflix subscribers:</a:t>
            </a:r>
            <a:r>
              <a:rPr lang="en-US" sz="2100" dirty="0">
                <a:solidFill>
                  <a:srgbClr val="000000"/>
                </a:solidFill>
              </a:rPr>
              <a:t> 68.29 million (Last updated 4/16/18).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00"/>
                </a:solidFill>
              </a:rPr>
              <a:t>Percentage of US streaming service viewers Netflix reaches: </a:t>
            </a:r>
            <a:r>
              <a:rPr lang="en-US" sz="2100" dirty="0">
                <a:solidFill>
                  <a:srgbClr val="000000"/>
                </a:solidFill>
              </a:rPr>
              <a:t>75% (Last updated 4/10/17).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4054" y="6288216"/>
            <a:ext cx="5289562" cy="3140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 6200 Fall 2018 Seattle</a:t>
            </a:r>
            <a:endParaRPr lang="en-US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63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15" y="-254214"/>
            <a:ext cx="5257800" cy="1709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Analyzing Netflix Search Results …1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15" y="1314934"/>
            <a:ext cx="9832533" cy="55430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Simple Query: “Friends”</a:t>
            </a:r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r>
              <a:rPr lang="en-US" sz="1400" dirty="0"/>
              <a:t>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Missing Prefix: “</a:t>
            </a:r>
            <a:r>
              <a:rPr lang="en-US" sz="1800" b="1" dirty="0" err="1"/>
              <a:t>riends</a:t>
            </a:r>
            <a:r>
              <a:rPr lang="en-US" sz="1800" b="1" dirty="0"/>
              <a:t>”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Missing Suffix: “</a:t>
            </a:r>
            <a:r>
              <a:rPr lang="en-US" sz="1800" b="1" dirty="0" err="1"/>
              <a:t>frien</a:t>
            </a:r>
            <a:r>
              <a:rPr lang="en-US" sz="1800" b="1" dirty="0"/>
              <a:t>”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/>
              <a:t>Misspell: “</a:t>
            </a:r>
            <a:r>
              <a:rPr lang="en-US" sz="1800" b="1" dirty="0" err="1"/>
              <a:t>frands</a:t>
            </a:r>
            <a:r>
              <a:rPr lang="en-US" sz="1800" b="1" dirty="0"/>
              <a:t>”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1081" y="646841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A861-0CA5-B843-BB08-9D08196FC5C5}"/>
              </a:ext>
            </a:extLst>
          </p:cNvPr>
          <p:cNvSpPr txBox="1"/>
          <p:nvPr/>
        </p:nvSpPr>
        <p:spPr>
          <a:xfrm>
            <a:off x="1987826" y="86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A0DFB1-37CE-FF45-8E09-C7A83E74E9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13" y="1370020"/>
            <a:ext cx="6248400" cy="10909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A4AD4F-B8D3-2B48-97C6-B1823AF1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13" y="2687830"/>
            <a:ext cx="6248400" cy="10187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5A0766-20EB-9C42-86D4-2B1D358C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13" y="4046120"/>
            <a:ext cx="6248400" cy="10749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84B3CF-E77F-D940-9581-EC3BE7E7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813" y="5359794"/>
            <a:ext cx="6248400" cy="11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15" y="-254214"/>
            <a:ext cx="5257800" cy="1709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Analyzing Netflix Search Results …2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15" y="1178506"/>
            <a:ext cx="10516967" cy="567949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Age Param Query: “Movies for age 5 to 7”</a:t>
            </a: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Age Param Query: “Movies for adults”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Age Param Query: “Movies for old”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1081" y="646841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A861-0CA5-B843-BB08-9D08196FC5C5}"/>
              </a:ext>
            </a:extLst>
          </p:cNvPr>
          <p:cNvSpPr txBox="1"/>
          <p:nvPr/>
        </p:nvSpPr>
        <p:spPr>
          <a:xfrm>
            <a:off x="1987826" y="86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018D8-7E9A-7749-A0C0-600D00DE73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82" y="1243338"/>
            <a:ext cx="5943600" cy="164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C1B61-D8E7-A041-9337-81FE87C9A4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82" y="3383752"/>
            <a:ext cx="5943600" cy="1651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D83B72-B5DE-1A48-9E81-994B3B95389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9"/>
          <a:stretch/>
        </p:blipFill>
        <p:spPr>
          <a:xfrm>
            <a:off x="5395582" y="5191932"/>
            <a:ext cx="5907405" cy="1529641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11464F3-FEA8-1044-B908-83AF30D32A58}"/>
              </a:ext>
            </a:extLst>
          </p:cNvPr>
          <p:cNvSpPr txBox="1">
            <a:spLocks/>
          </p:cNvSpPr>
          <p:nvPr/>
        </p:nvSpPr>
        <p:spPr>
          <a:xfrm>
            <a:off x="3603070" y="65709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>
                    <a:alpha val="80000"/>
                  </a:schemeClr>
                </a:solidFill>
              </a:rPr>
              <a:t>CS 6200 Fall 2018 Seattle</a:t>
            </a:r>
          </a:p>
        </p:txBody>
      </p:sp>
    </p:spTree>
    <p:extLst>
      <p:ext uri="{BB962C8B-B14F-4D97-AF65-F5344CB8AC3E}">
        <p14:creationId xmlns:p14="http://schemas.microsoft.com/office/powerpoint/2010/main" val="212102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15" y="-254214"/>
            <a:ext cx="5257800" cy="1709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Analyzing Netflix Search Results …3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15" y="1314934"/>
            <a:ext cx="11369785" cy="5543066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Vague query: “Episodes”</a:t>
            </a: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Stop words query: “to be or not to be”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Complex query: “Oscar-winning Crime Movies based on Books”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Query on movie cast: “Adam Sander Movies”  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1081" y="646841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A861-0CA5-B843-BB08-9D08196FC5C5}"/>
              </a:ext>
            </a:extLst>
          </p:cNvPr>
          <p:cNvSpPr txBox="1"/>
          <p:nvPr/>
        </p:nvSpPr>
        <p:spPr>
          <a:xfrm>
            <a:off x="1987826" y="86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F3CC5-6280-0B49-AE86-C9C6A0BDC1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91" y="1139895"/>
            <a:ext cx="5943600" cy="1142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96E14-8755-244F-B4CA-C521E8C9A6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97" y="2705043"/>
            <a:ext cx="5943600" cy="1573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D614F-E399-8149-BD82-9DD7E1EB228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42"/>
          <a:stretch/>
        </p:blipFill>
        <p:spPr>
          <a:xfrm>
            <a:off x="7146890" y="4362785"/>
            <a:ext cx="4864296" cy="1247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7A0582-8FAA-0E41-B27E-B3348506FB1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03" y="5660200"/>
            <a:ext cx="5441197" cy="11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3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15" y="-254214"/>
            <a:ext cx="5257800" cy="1709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Analyzing Netflix Search Results …4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15" y="1314934"/>
            <a:ext cx="11369785" cy="55430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Chinese Query for “Movie”: “</a:t>
            </a:r>
            <a:r>
              <a:rPr lang="ja-JP" altLang="en-US" sz="1800" b="1">
                <a:solidFill>
                  <a:schemeClr val="bg1"/>
                </a:solidFill>
              </a:rPr>
              <a:t>电影</a:t>
            </a:r>
            <a:r>
              <a:rPr lang="en-US" sz="1800" b="1" dirty="0">
                <a:solidFill>
                  <a:schemeClr val="bg1"/>
                </a:solidFill>
              </a:rPr>
              <a:t>”</a:t>
            </a: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Dutch query for “Friends”: “Vrienden”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Informative query: “Miracle on the Hudson”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Incident date query: “22</a:t>
            </a:r>
            <a:r>
              <a:rPr lang="en-US" sz="1800" b="1" baseline="30000" dirty="0">
                <a:solidFill>
                  <a:schemeClr val="bg1"/>
                </a:solidFill>
              </a:rPr>
              <a:t>nd</a:t>
            </a:r>
            <a:r>
              <a:rPr lang="en-US" sz="1800" b="1" dirty="0">
                <a:solidFill>
                  <a:schemeClr val="bg1"/>
                </a:solidFill>
              </a:rPr>
              <a:t> July”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2593" y="65425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A861-0CA5-B843-BB08-9D08196FC5C5}"/>
              </a:ext>
            </a:extLst>
          </p:cNvPr>
          <p:cNvSpPr txBox="1"/>
          <p:nvPr/>
        </p:nvSpPr>
        <p:spPr>
          <a:xfrm>
            <a:off x="1987826" y="86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59BAA-2272-714F-A786-C832BD57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06" y="4086467"/>
            <a:ext cx="6767593" cy="1195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D376C-B265-DF4D-B719-0E32C29D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06" y="2716109"/>
            <a:ext cx="6767593" cy="1171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2C476-5CAF-F449-BC78-0767E7B2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06" y="1380559"/>
            <a:ext cx="6767594" cy="1236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420A8F-DAC4-5643-B0F5-16DD28AA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406" y="5350040"/>
            <a:ext cx="6767593" cy="12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95F6-9B5B-2A45-89B6-9E672444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15" y="-254214"/>
            <a:ext cx="5257800" cy="1709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Analyzing Netflix Search Results ...5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06FD-1B31-4442-A0C3-59BA15B6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14" y="1314934"/>
            <a:ext cx="11149653" cy="55430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Weird/Gibberish Query: “!”</a:t>
            </a: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endParaRPr lang="en-US" sz="1800" b="1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Weird/Gibberish Query: “."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__________________________________________________________________________________________________________________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Weird Gibberish Query: “123456789”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66A77-D722-5741-97E1-9683AC27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1081" y="646841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b="1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CS 6200 Fall 2018 Seattle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A861-0CA5-B843-BB08-9D08196FC5C5}"/>
              </a:ext>
            </a:extLst>
          </p:cNvPr>
          <p:cNvSpPr txBox="1"/>
          <p:nvPr/>
        </p:nvSpPr>
        <p:spPr>
          <a:xfrm>
            <a:off x="1987826" y="86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FDFB8-F475-BA49-ADF7-1C259D9BEA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51" y="1314934"/>
            <a:ext cx="6291718" cy="1534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68ECB-4253-6A42-9FD4-64D2B7E1DC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19" y="3091354"/>
            <a:ext cx="6359455" cy="148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A2F4F-C154-814D-B029-BAC01C80EE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14" y="4813599"/>
            <a:ext cx="6359455" cy="16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E1906-2DC7-5947-B940-0470FCB9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Data Analysis</a:t>
            </a:r>
          </a:p>
        </p:txBody>
      </p:sp>
      <p:sp>
        <p:nvSpPr>
          <p:cNvPr id="4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phic 16" descr="Play">
            <a:extLst>
              <a:ext uri="{FF2B5EF4-FFF2-40B4-BE49-F238E27FC236}">
                <a16:creationId xmlns:a16="http://schemas.microsoft.com/office/drawing/2014/main" id="{8D0250F0-1BDD-4366-8D6A-3658780A3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61-61DF-674E-A7AE-5FF177A46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</a:rPr>
              <a:t>When does a user pause, rewind or fast forward.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What day you watch content.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What time you watch content and which shows or movies do you complete.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At which location you watch content.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What devices you use to watch.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When you pause and leave content and if you ever come back.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The ratings given along with searches.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Browsing and scrolling behavior.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Netflix also looks at data within movies. They take various screen shots to look at “in the moment” characteristics.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913F7-5F62-224A-B901-B8EAB74D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793" y="6479106"/>
            <a:ext cx="5289562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b="1" dirty="0">
                <a:solidFill>
                  <a:schemeClr val="tx1"/>
                </a:solidFill>
              </a:rPr>
              <a:t>CS 6200 Fall 2018 Seattle</a:t>
            </a:r>
          </a:p>
        </p:txBody>
      </p:sp>
    </p:spTree>
    <p:extLst>
      <p:ext uri="{BB962C8B-B14F-4D97-AF65-F5344CB8AC3E}">
        <p14:creationId xmlns:p14="http://schemas.microsoft.com/office/powerpoint/2010/main" val="54189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2E1906-2DC7-5947-B940-0470FCB9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913F7-5F62-224A-B901-B8EAB74D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105" y="6309360"/>
            <a:ext cx="389894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CS 6200 Fall 2018 Seattle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36CEEE9-EEB9-4969-9011-8904A7BA2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79348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615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540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游ゴシック</vt:lpstr>
      <vt:lpstr>Arial</vt:lpstr>
      <vt:lpstr>Calibri</vt:lpstr>
      <vt:lpstr>Calibri Light</vt:lpstr>
      <vt:lpstr>Office Theme</vt:lpstr>
      <vt:lpstr>1_Office Theme</vt:lpstr>
      <vt:lpstr>CS6200 Information Retrieval  Fall 2018 Nov 19, 2018  </vt:lpstr>
      <vt:lpstr>Overview</vt:lpstr>
      <vt:lpstr>Analyzing Netflix Search Results …1</vt:lpstr>
      <vt:lpstr>Analyzing Netflix Search Results …2</vt:lpstr>
      <vt:lpstr>Analyzing Netflix Search Results …3</vt:lpstr>
      <vt:lpstr>Analyzing Netflix Search Results …4</vt:lpstr>
      <vt:lpstr>Analyzing Netflix Search Results ...5</vt:lpstr>
      <vt:lpstr>Data Analysis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CS6200 Information Retrieval  Fall 2018  </dc:title>
  <dc:creator>Microsoft Office User</dc:creator>
  <cp:lastModifiedBy>Microsoft Office User</cp:lastModifiedBy>
  <cp:revision>28</cp:revision>
  <dcterms:created xsi:type="dcterms:W3CDTF">2018-11-19T23:03:10Z</dcterms:created>
  <dcterms:modified xsi:type="dcterms:W3CDTF">2018-12-04T06:46:08Z</dcterms:modified>
</cp:coreProperties>
</file>